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5143500" type="screen16x9"/>
  <p:notesSz cx="6858000" cy="9144000"/>
  <p:embeddedFontLst>
    <p:embeddedFont>
      <p:font typeface="Arial Narrow" panose="020B0606020202030204" pitchFamily="34" charset="0"/>
      <p:regular r:id="rId9"/>
      <p:bold r:id="rId10"/>
      <p:italic r:id="rId11"/>
      <p:boldItalic r:id="rId12"/>
    </p:embeddedFont>
    <p:embeddedFont>
      <p:font typeface="Libre Franklin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YQHw8GzLThq/hcnEsMkP0mg/j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16A3FB-ADE3-8270-0BDA-24641F1E0CCA}" v="2" dt="2025-09-01T08:22:43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4" d="100"/>
          <a:sy n="164" d="100"/>
        </p:scale>
        <p:origin x="93" y="11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23" Type="http://schemas.microsoft.com/office/2015/10/relationships/revisionInfo" Target="revisionInfo.xml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ïr Kees Evert Karel Campfens" userId="S::jair.campfens@epfl.ch::c29f1da0-3e1f-4ecd-ab53-6e79aef99d9e" providerId="AD" clId="Web-{F5A3C76C-C571-A0A4-D93C-2A96ADC4320F}"/>
    <pc:docChg chg="modSld">
      <pc:chgData name="Jaïr Kees Evert Karel Campfens" userId="S::jair.campfens@epfl.ch::c29f1da0-3e1f-4ecd-ab53-6e79aef99d9e" providerId="AD" clId="Web-{F5A3C76C-C571-A0A4-D93C-2A96ADC4320F}" dt="2025-08-13T10:44:29.546" v="12" actId="20577"/>
      <pc:docMkLst>
        <pc:docMk/>
      </pc:docMkLst>
      <pc:sldChg chg="modSp">
        <pc:chgData name="Jaïr Kees Evert Karel Campfens" userId="S::jair.campfens@epfl.ch::c29f1da0-3e1f-4ecd-ab53-6e79aef99d9e" providerId="AD" clId="Web-{F5A3C76C-C571-A0A4-D93C-2A96ADC4320F}" dt="2025-08-13T10:44:29.546" v="12" actId="20577"/>
        <pc:sldMkLst>
          <pc:docMk/>
          <pc:sldMk cId="0" sldId="256"/>
        </pc:sldMkLst>
        <pc:spChg chg="mod">
          <ac:chgData name="Jaïr Kees Evert Karel Campfens" userId="S::jair.campfens@epfl.ch::c29f1da0-3e1f-4ecd-ab53-6e79aef99d9e" providerId="AD" clId="Web-{F5A3C76C-C571-A0A4-D93C-2A96ADC4320F}" dt="2025-08-13T10:44:27.280" v="11" actId="20577"/>
          <ac:spMkLst>
            <pc:docMk/>
            <pc:sldMk cId="0" sldId="256"/>
            <ac:spMk id="114" creationId="{00000000-0000-0000-0000-000000000000}"/>
          </ac:spMkLst>
        </pc:spChg>
        <pc:spChg chg="mod">
          <ac:chgData name="Jaïr Kees Evert Karel Campfens" userId="S::jair.campfens@epfl.ch::c29f1da0-3e1f-4ecd-ab53-6e79aef99d9e" providerId="AD" clId="Web-{F5A3C76C-C571-A0A4-D93C-2A96ADC4320F}" dt="2025-08-13T10:44:29.546" v="12" actId="20577"/>
          <ac:spMkLst>
            <pc:docMk/>
            <pc:sldMk cId="0" sldId="256"/>
            <ac:spMk id="115" creationId="{00000000-0000-0000-0000-000000000000}"/>
          </ac:spMkLst>
        </pc:spChg>
      </pc:sldChg>
    </pc:docChg>
  </pc:docChgLst>
  <pc:docChgLst>
    <pc:chgData name="Jaïr Kees Evert Karel Campfens" userId="S::jair.campfens@epfl.ch::c29f1da0-3e1f-4ecd-ab53-6e79aef99d9e" providerId="AD" clId="Web-{E516A3FB-ADE3-8270-0BDA-24641F1E0CCA}"/>
    <pc:docChg chg="modSld">
      <pc:chgData name="Jaïr Kees Evert Karel Campfens" userId="S::jair.campfens@epfl.ch::c29f1da0-3e1f-4ecd-ab53-6e79aef99d9e" providerId="AD" clId="Web-{E516A3FB-ADE3-8270-0BDA-24641F1E0CCA}" dt="2025-09-01T08:22:43.938" v="1" actId="20577"/>
      <pc:docMkLst>
        <pc:docMk/>
      </pc:docMkLst>
      <pc:sldChg chg="modSp">
        <pc:chgData name="Jaïr Kees Evert Karel Campfens" userId="S::jair.campfens@epfl.ch::c29f1da0-3e1f-4ecd-ab53-6e79aef99d9e" providerId="AD" clId="Web-{E516A3FB-ADE3-8270-0BDA-24641F1E0CCA}" dt="2025-09-01T08:22:43.938" v="1" actId="20577"/>
        <pc:sldMkLst>
          <pc:docMk/>
          <pc:sldMk cId="0" sldId="256"/>
        </pc:sldMkLst>
        <pc:spChg chg="mod">
          <ac:chgData name="Jaïr Kees Evert Karel Campfens" userId="S::jair.campfens@epfl.ch::c29f1da0-3e1f-4ecd-ab53-6e79aef99d9e" providerId="AD" clId="Web-{E516A3FB-ADE3-8270-0BDA-24641F1E0CCA}" dt="2025-09-01T08:22:43.938" v="1" actId="20577"/>
          <ac:spMkLst>
            <pc:docMk/>
            <pc:sldMk cId="0" sldId="256"/>
            <ac:spMk id="1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>
  <p:cSld name="1_Diapositive de titr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1;p5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500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re et contenu">
  <p:cSld name="4_Titre et contenu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re et contenu">
  <p:cSld name="3_Titre et contenu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>
            <a:spLocks noGrp="1"/>
          </p:cNvSpPr>
          <p:nvPr>
            <p:ph type="pic" idx="2"/>
          </p:nvPr>
        </p:nvSpPr>
        <p:spPr>
          <a:xfrm>
            <a:off x="904875" y="1563688"/>
            <a:ext cx="3144838" cy="3579812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2"/>
          </p:nvPr>
        </p:nvSpPr>
        <p:spPr>
          <a:xfrm>
            <a:off x="4959772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seul">
  <p:cSld name="1_Titre seul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>
            <a:spLocks noGrp="1"/>
          </p:cNvSpPr>
          <p:nvPr>
            <p:ph type="pic" idx="2"/>
          </p:nvPr>
        </p:nvSpPr>
        <p:spPr>
          <a:xfrm>
            <a:off x="904875" y="0"/>
            <a:ext cx="8239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seul">
  <p:cSld name="2_Titre seu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>
            <a:spLocks noGrp="1"/>
          </p:cNvSpPr>
          <p:nvPr>
            <p:ph type="pic" idx="2"/>
          </p:nvPr>
        </p:nvSpPr>
        <p:spPr>
          <a:xfrm>
            <a:off x="904875" y="0"/>
            <a:ext cx="7726363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8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re seul">
  <p:cSld name="3_Titre seul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>
            <a:spLocks noGrp="1"/>
          </p:cNvSpPr>
          <p:nvPr>
            <p:ph type="pic" idx="2"/>
          </p:nvPr>
        </p:nvSpPr>
        <p:spPr>
          <a:xfrm>
            <a:off x="904875" y="3114674"/>
            <a:ext cx="8239125" cy="2028825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646988" cy="143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>
  <p:cSld name="Diapositive de titr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500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 b="1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>
  <p:cSld name="Titre de sec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de section">
  <p:cSld name="2_Titre de sec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de section">
  <p:cSld name="1_Titre de sec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891906" y="1563688"/>
            <a:ext cx="7642058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89190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et contenu">
  <p:cSld name="1_Titre et contenu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>
            <a:spLocks noGrp="1"/>
          </p:cNvSpPr>
          <p:nvPr>
            <p:ph type="pic" idx="2"/>
          </p:nvPr>
        </p:nvSpPr>
        <p:spPr>
          <a:xfrm>
            <a:off x="5486400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re et contenu">
  <p:cSld name="2_Titre et contenu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  <a:defRPr sz="32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marR="0" lvl="0" indent="-33147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Noto Sans Symbols"/>
              <a:buChar char="▪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pic>
        <p:nvPicPr>
          <p:cNvPr id="14" name="Google Shape;14;p4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30273" y="132334"/>
            <a:ext cx="653952" cy="28302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4"/>
          <p:cNvSpPr/>
          <p:nvPr/>
        </p:nvSpPr>
        <p:spPr>
          <a:xfrm rot="-54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4"/>
          <p:cNvSpPr/>
          <p:nvPr/>
        </p:nvSpPr>
        <p:spPr>
          <a:xfrm>
            <a:off x="302698" y="4830554"/>
            <a:ext cx="302698" cy="18061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4"/>
          <p:cNvSpPr txBox="1"/>
          <p:nvPr/>
        </p:nvSpPr>
        <p:spPr>
          <a:xfrm>
            <a:off x="82549" y="4440264"/>
            <a:ext cx="822325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114300" marR="0" lvl="0" indent="-107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"/>
              <a:buFont typeface="Arial"/>
              <a:buChar char="•"/>
            </a:pPr>
            <a:r>
              <a:rPr lang="en-US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Laboratory on Human-Environment Relations in Urban Systems</a:t>
            </a:r>
            <a:endParaRPr/>
          </a:p>
        </p:txBody>
      </p:sp>
      <p:sp>
        <p:nvSpPr>
          <p:cNvPr id="18" name="Google Shape;18;p4"/>
          <p:cNvSpPr/>
          <p:nvPr/>
        </p:nvSpPr>
        <p:spPr>
          <a:xfrm>
            <a:off x="96150" y="4484250"/>
            <a:ext cx="45600" cy="45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pfl.ch/education/educational-initiatives/cede/digitaltools/jupyter-notebooks-for-education/" TargetMode="External"/><Relationship Id="rId3" Type="http://schemas.openxmlformats.org/officeDocument/2006/relationships/hyperlink" Target="https://jupyter.org/install" TargetMode="External"/><Relationship Id="rId7" Type="http://schemas.openxmlformats.org/officeDocument/2006/relationships/hyperlink" Target="https://problemsolvingwithpython.com/01-Orientation/01.05-Installing-Anaconda-on-Linux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atacamp.com/tutorial/installing-anaconda-mac-os-x" TargetMode="External"/><Relationship Id="rId5" Type="http://schemas.openxmlformats.org/officeDocument/2006/relationships/hyperlink" Target="https://www.datacamp.com/tutorial/installing-anaconda-windows" TargetMode="External"/><Relationship Id="rId4" Type="http://schemas.openxmlformats.org/officeDocument/2006/relationships/hyperlink" Target="https://docs.anaconda.com/anaconda/navigator/index.html" TargetMode="External"/><Relationship Id="rId9" Type="http://schemas.openxmlformats.org/officeDocument/2006/relationships/hyperlink" Target="https://colab.research.google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5794" r="5795"/>
          <a:stretch/>
        </p:blipFill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"/>
          <p:cNvSpPr txBox="1">
            <a:spLocks noGrp="1"/>
          </p:cNvSpPr>
          <p:nvPr>
            <p:ph type="ctrTitle"/>
          </p:nvPr>
        </p:nvSpPr>
        <p:spPr>
          <a:xfrm>
            <a:off x="1854201" y="786535"/>
            <a:ext cx="7289800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ibre Franklin"/>
              <a:buNone/>
            </a:pPr>
            <a:r>
              <a:rPr lang="en-US" sz="2000" b="0" dirty="0"/>
              <a:t>ENV 501 / GR A3 30</a:t>
            </a:r>
            <a:br>
              <a:rPr lang="en-US" sz="2000" b="0" dirty="0"/>
            </a:br>
            <a:br>
              <a:rPr lang="en-US" sz="800" b="0" dirty="0"/>
            </a:br>
            <a:r>
              <a:rPr lang="en-US" sz="4000" dirty="0"/>
              <a:t>Exercise session 1:</a:t>
            </a:r>
            <a:br>
              <a:rPr lang="en-US" sz="4000" dirty="0"/>
            </a:br>
            <a:r>
              <a:rPr lang="en-US" sz="4000" dirty="0" err="1"/>
              <a:t>Jupyter</a:t>
            </a:r>
            <a:r>
              <a:rPr lang="en-US" sz="4000" dirty="0"/>
              <a:t> Notebook tutorial</a:t>
            </a:r>
            <a:endParaRPr dirty="0"/>
          </a:p>
        </p:txBody>
      </p:sp>
      <p:sp>
        <p:nvSpPr>
          <p:cNvPr id="114" name="Google Shape;114;p1"/>
          <p:cNvSpPr txBox="1">
            <a:spLocks noGrp="1"/>
          </p:cNvSpPr>
          <p:nvPr>
            <p:ph type="subTitle" idx="1"/>
          </p:nvPr>
        </p:nvSpPr>
        <p:spPr>
          <a:xfrm>
            <a:off x="4030133" y="3124922"/>
            <a:ext cx="3572934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latin typeface="Arial Narrow"/>
                <a:ea typeface="Arial Narrow"/>
                <a:cs typeface="Arial Narrow"/>
                <a:sym typeface="Arial Narrow"/>
              </a:rPr>
              <a:t>Teaching assistant:</a:t>
            </a:r>
            <a:endParaRPr u="sng" dirty="0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2400"/>
              <a:buFont typeface="Arial"/>
            </a:pPr>
            <a:r>
              <a:rPr lang="en-US" b="1">
                <a:latin typeface="Arial Narrow"/>
                <a:ea typeface="Arial Narrow"/>
                <a:cs typeface="Arial Narrow"/>
                <a:sym typeface="Arial Narrow"/>
              </a:rPr>
              <a:t>Jair Campfens</a:t>
            </a:r>
            <a:endParaRPr lang="en-US" u="sng">
              <a:solidFill>
                <a:srgbClr val="E06666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en-US" b="1">
                <a:solidFill>
                  <a:srgbClr val="FFFFFF"/>
                </a:solidFill>
                <a:latin typeface="Arial Narrow"/>
                <a:ea typeface="Arial Narrow"/>
                <a:cs typeface="Arial Narrow"/>
              </a:rPr>
              <a:t>Léonard Léchot</a:t>
            </a:r>
            <a:endParaRPr lang="en-US" b="1" dirty="0">
              <a:solidFill>
                <a:srgbClr val="FFFFFF"/>
              </a:solidFill>
              <a:latin typeface="Arial Narrow"/>
              <a:ea typeface="Arial Narrow"/>
              <a:cs typeface="Arial Narro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u="sng">
              <a:solidFill>
                <a:srgbClr val="E0666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</a:pPr>
            <a:endParaRPr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b="1" dirty="0"/>
              <a:t>Fall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"/>
          <p:cNvSpPr txBox="1">
            <a:spLocks noGrp="1"/>
          </p:cNvSpPr>
          <p:nvPr>
            <p:ph type="title"/>
          </p:nvPr>
        </p:nvSpPr>
        <p:spPr>
          <a:xfrm>
            <a:off x="904875" y="131025"/>
            <a:ext cx="6410400" cy="10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"/>
              <a:buNone/>
            </a:pPr>
            <a:r>
              <a:rPr lang="en-US">
                <a:latin typeface="Libre Franklin"/>
                <a:ea typeface="Libre Franklin"/>
                <a:cs typeface="Libre Franklin"/>
                <a:sym typeface="Libre Franklin"/>
              </a:rPr>
              <a:t>Get started with Jupyter Notebook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1" name="Google Shape;121;p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Libre Franklin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122" name="Google Shape;122;p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Matteo Barsanti</a:t>
            </a: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1228550" y="1168890"/>
            <a:ext cx="7550812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Install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Notebook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the software on its own at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https://jupyter.org/install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it within Anaconda, a distribution of the Python and R programming languages for scientific computing.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Anaconda </a:t>
            </a:r>
            <a:r>
              <a:rPr lang="en-US" sz="1800" b="0" i="0" u="sng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Nativagor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is the desktop application. Here tutorial for the installation of Anaconda Navigator: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2857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On </a:t>
            </a: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Linux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Run it directly on the Cloud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 Narrow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As alternative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notebook can be run without requiring any installation using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(EPFL’s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JupyterLab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centralized platform) </a:t>
            </a:r>
            <a:endParaRPr sz="135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</a:t>
            </a:r>
            <a:r>
              <a:rPr lang="en-US" sz="1800" b="0" i="0" u="sng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colab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</a:pPr>
            <a:r>
              <a:rPr lang="en-US">
                <a:latin typeface="Libre Franklin"/>
                <a:ea typeface="Libre Franklin"/>
                <a:cs typeface="Libre Franklin"/>
                <a:sym typeface="Libre Franklin"/>
              </a:rPr>
              <a:t>Tutorial</a:t>
            </a:r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9" name="Google Shape;129;p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Libre Franklin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1228550" y="1168890"/>
            <a:ext cx="6939342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 Narrow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Download the tutorial notebook from Moodle: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fr-CH" sz="1800" b="0" i="0" u="sng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https://moodle.epfl.ch/course/view.php?id=515</a:t>
            </a:r>
            <a:endParaRPr sz="1800" b="0" i="0" u="sng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1" name="Google Shape;131;p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Matteo Barsanti</a:t>
            </a:r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6" ma:contentTypeDescription="Crée un document." ma:contentTypeScope="" ma:versionID="ef6af1d14888bc7b210590c7340fc6af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8c891e807966e45a427752fc5e398b5e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ED77C8-A645-4688-BA71-5C662DE9FC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5BCE80-F615-4973-B497-710F9FC40A9A}">
  <ds:schemaRefs>
    <ds:schemaRef ds:uri="http://schemas.microsoft.com/office/2006/metadata/properties"/>
    <ds:schemaRef ds:uri="http://schemas.microsoft.com/office/infopath/2007/PartnerControls"/>
    <ds:schemaRef ds:uri="708d73de-0495-4335-b526-25e9a5686b67"/>
    <ds:schemaRef ds:uri="6129daf1-176f-4b1a-9ac7-5a859e119d61"/>
  </ds:schemaRefs>
</ds:datastoreItem>
</file>

<file path=customXml/itemProps3.xml><?xml version="1.0" encoding="utf-8"?>
<ds:datastoreItem xmlns:ds="http://schemas.openxmlformats.org/officeDocument/2006/customXml" ds:itemID="{BEE978F5-D8CB-4137-B406-D685558CC6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d73de-0495-4335-b526-25e9a5686b67"/>
    <ds:schemaRef ds:uri="6129daf1-176f-4b1a-9ac7-5a859e119d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Diavoorstelling (16:9)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Thème Office</vt:lpstr>
      <vt:lpstr>ENV 501 / GR A3 30  Exercise session 1: Jupyter Notebook tutorial</vt:lpstr>
      <vt:lpstr>Get started with Jupyter Notebook</vt:lpstr>
      <vt:lpstr>Tutorial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 501 / GR A3 30  Exercise session 1: Jupyter Notebook tutorial</dc:title>
  <dc:creator>Utilisateur Microsoft Office</dc:creator>
  <cp:lastModifiedBy>Jaïr Kees Evert Karel Campfens</cp:lastModifiedBy>
  <cp:revision>8</cp:revision>
  <dcterms:created xsi:type="dcterms:W3CDTF">2019-04-02T06:24:35Z</dcterms:created>
  <dcterms:modified xsi:type="dcterms:W3CDTF">2025-09-01T08:22:44Z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  <property fmtid="{D5CDD505-2E9C-101B-9397-08002B2CF9AE}" pid="3" name="MediaServiceImageTags">
    <vt:lpwstr/>
  </property>
</Properties>
</file>